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09CE66-F93C-49A4-A1D2-7B19A400D100}" type="datetimeFigureOut">
              <a:rPr lang="en-US" smtClean="0"/>
              <a:pPr/>
              <a:t>31/5/2016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57D39A-2241-4144-98CD-C357BA4A50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1973" TargetMode="External"/><Relationship Id="rId2" Type="http://schemas.openxmlformats.org/officeDocument/2006/relationships/hyperlink" Target="https://sq.wikipedia.org/wiki/3_pri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iki/Dollar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/index.php?title=WAP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/index.php?title=Sms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Ital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6_shkurt" TargetMode="External"/><Relationship Id="rId2" Type="http://schemas.openxmlformats.org/officeDocument/2006/relationships/hyperlink" Target="https://sq.wikipedia.org/w/index.php?title=Phil_Marso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iki/200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772400" cy="5105400"/>
          </a:xfrm>
        </p:spPr>
        <p:txBody>
          <a:bodyPr>
            <a:normAutofit/>
          </a:bodyPr>
          <a:lstStyle/>
          <a:p>
            <a:r>
              <a:rPr lang="sq-AL" b="1" dirty="0">
                <a:solidFill>
                  <a:schemeClr val="tx1"/>
                </a:solidFill>
              </a:rPr>
              <a:t>Telefoni celular</a:t>
            </a:r>
            <a:r>
              <a:rPr lang="sq-AL" dirty="0">
                <a:solidFill>
                  <a:schemeClr val="tx1"/>
                </a:solidFill>
              </a:rPr>
              <a:t>, ose thjesht Celulari, është një aparat komunikimi për telefoninë e lëvizshme, i lidhur me rrjetin telefonik të tokës nepermjet stacioneve të ndryshme komunikacioni. Celulari funksionon vetëm në ato vende ku rrjeti përputhet me frekuencën e valëve te tij.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/>
              <a:t>Shpikja e celularit i atribuohet Martin Cooper, një nga inxhinierët më të mirë të shoqërisë Motorola. Martin prezantoi projektin për herë të parë më </a:t>
            </a:r>
            <a:r>
              <a:rPr lang="sq-AL" u="sng" dirty="0">
                <a:hlinkClick r:id="rId2" tooltip="3 prill"/>
              </a:rPr>
              <a:t>3 prill</a:t>
            </a:r>
            <a:r>
              <a:rPr lang="sq-AL" dirty="0"/>
              <a:t> </a:t>
            </a:r>
            <a:r>
              <a:rPr lang="sq-AL" u="sng" dirty="0">
                <a:hlinkClick r:id="rId3" tooltip="1973"/>
              </a:rPr>
              <a:t>1973</a:t>
            </a:r>
            <a:r>
              <a:rPr lang="sq-AL" dirty="0"/>
              <a:t>. Përkundër ambicieve të kompanisë, shpikja e re kishte ende shumë elemente që nuk bindnin. Vetëm pas 10 vjetë përpjekjesh, projekti i celularit të parë arriti të zhvillohej deri në atë pikë sa të dilte në treg. Celulari i parë doli në shitje me një çmim rreth 4000 </a:t>
            </a:r>
            <a:r>
              <a:rPr lang="sq-AL" u="sng" dirty="0">
                <a:hlinkClick r:id="rId4" tooltip="Dollari"/>
              </a:rPr>
              <a:t>dollarësh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q-AL" dirty="0"/>
              <a:t>Gjeneratat</a:t>
            </a:r>
            <a:endParaRPr lang="en-US" dirty="0"/>
          </a:p>
          <a:p>
            <a:r>
              <a:rPr lang="sq-AL" dirty="0"/>
              <a:t>Që nga dalja e tij në treg, telefoni celular ka përdorur tre sisteme të ndryshme funksionimi të cilat sot i quajmë breza :</a:t>
            </a:r>
            <a:endParaRPr lang="en-US" dirty="0"/>
          </a:p>
          <a:p>
            <a:pPr lvl="0"/>
            <a:r>
              <a:rPr lang="sq-AL" dirty="0"/>
              <a:t>0G - Radiotelefonë të cilët përdoreshin deri në kohën e daljes së celularëve të parë.</a:t>
            </a:r>
            <a:endParaRPr lang="en-US" dirty="0"/>
          </a:p>
          <a:p>
            <a:pPr lvl="0"/>
            <a:r>
              <a:rPr lang="sq-AL" dirty="0"/>
              <a:t>1G - Celularë analoge që punonin vetëm në të njëjtën gjatësi vale ose brenda një rrjeti telefonik të caktuar.</a:t>
            </a:r>
            <a:endParaRPr lang="en-US" dirty="0"/>
          </a:p>
          <a:p>
            <a:pPr lvl="0"/>
            <a:r>
              <a:rPr lang="sq-AL" dirty="0"/>
              <a:t>2G Celulari i pare digjital që aktualisht njihen si GSM (Global System for Mobile Communications).</a:t>
            </a:r>
            <a:endParaRPr lang="en-US" dirty="0"/>
          </a:p>
          <a:p>
            <a:pPr lvl="0"/>
            <a:r>
              <a:rPr lang="sq-AL" dirty="0"/>
              <a:t>2.5G - GPRS (General Packet Radio System) Celularë digjitalë me shpejtësi të lartë për shkëmbimin e të dhënave.</a:t>
            </a:r>
            <a:endParaRPr lang="en-US" dirty="0"/>
          </a:p>
          <a:p>
            <a:pPr lvl="0"/>
            <a:r>
              <a:rPr lang="sq-AL" dirty="0"/>
              <a:t>3G (Gjenerata e III) - UMTS (Universal Mobile Telephone System) Celularë të pajisur me kamera për fotografi dhe video.</a:t>
            </a:r>
            <a:endParaRPr lang="en-US" dirty="0"/>
          </a:p>
          <a:p>
            <a:r>
              <a:rPr lang="sq-AL" dirty="0" smtClean="0"/>
              <a:t>u parë, pa harruar dhe dërgimin e mesazheve format video e audio. Kohët e fundit celularët e gjeneratës së tretë kanë mundësuar lidhjen me internetin falë sistemit </a:t>
            </a:r>
            <a:r>
              <a:rPr lang="sq-AL" u="sng" dirty="0" smtClean="0">
                <a:hlinkClick r:id="rId2" tooltip="WAP (nuk është shkruar akoma)"/>
              </a:rPr>
              <a:t>WAP</a:t>
            </a:r>
            <a:r>
              <a:rPr lang="sq-AL" dirty="0" smtClean="0"/>
              <a:t> (Wireless Application Protocol). Këtu nuk duhet të harrojmë dëgjimin e radiove ose shikimin e televizioneve të ndryshme, natyrisht nëse ky shërbim ofrohet nga shoqëria telefonike me të cilën individët janë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906963"/>
          </a:xfrm>
        </p:spPr>
        <p:txBody>
          <a:bodyPr>
            <a:normAutofit/>
          </a:bodyPr>
          <a:lstStyle/>
          <a:p>
            <a:r>
              <a:rPr lang="sq-AL" dirty="0" smtClean="0"/>
              <a:t>Pra </a:t>
            </a:r>
            <a:r>
              <a:rPr lang="sq-AL" dirty="0"/>
              <a:t>celularet e G3 janë fjala e fundit e teknologjisë së telekomunikacionit. Me zhvillimin është mundësuar edhe lidhja e aparatit celular me kompjuterin duke mundësuar jo vetëm shkëmbim të dhënash por edhe ruajten e tyre si për shembull : numrin e celularit, </a:t>
            </a:r>
            <a:r>
              <a:rPr lang="sq-AL" u="sng" dirty="0">
                <a:hlinkClick r:id="rId2" tooltip="Sms (nuk është shkruar akoma)"/>
              </a:rPr>
              <a:t>sms</a:t>
            </a:r>
            <a:r>
              <a:rPr lang="sq-AL" dirty="0"/>
              <a:t> me vlerë afektive, foto, video, etj.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q-AL" dirty="0"/>
              <a:t>Aspekte sociale</a:t>
            </a:r>
            <a:endParaRPr lang="en-US" dirty="0"/>
          </a:p>
          <a:p>
            <a:r>
              <a:rPr lang="sq-AL" dirty="0"/>
              <a:t>Gjatë gjysmës së dytë të viteve 90-ta celulari u kthye në një status simbol, por me përhapjen e tij të shpejtë ai u bë një nga objektet më të domosdoshme të jetës së përditshme. Sipas statistikave të një shoqërie evropiane, </a:t>
            </a:r>
            <a:r>
              <a:rPr lang="sq-AL" u="sng" dirty="0">
                <a:hlinkClick r:id="rId2" tooltip="Italia"/>
              </a:rPr>
              <a:t>Italia</a:t>
            </a:r>
            <a:r>
              <a:rPr lang="sq-AL" dirty="0"/>
              <a:t> është një nga vendet ku celulari është kthyer në një mani. Por ky zhvillim ka sjellë pa dyshim efektet e tij. Në kulturën e shumë vendeve cilësohet si sjellje jo e hijshme :</a:t>
            </a:r>
            <a:endParaRPr lang="en-US" dirty="0"/>
          </a:p>
          <a:p>
            <a:pPr lvl="0"/>
            <a:r>
              <a:rPr lang="sq-AL" dirty="0"/>
              <a:t>Nëse volumi i ziles së celularit është i lartë</a:t>
            </a:r>
            <a:endParaRPr lang="en-US" dirty="0"/>
          </a:p>
          <a:p>
            <a:pPr lvl="0"/>
            <a:r>
              <a:rPr lang="sq-AL" dirty="0"/>
              <a:t>Të flasësh në telefon me zë të lartë aq sa të detyrosh tjetrin të dëgjoje.</a:t>
            </a:r>
            <a:endParaRPr lang="en-US" dirty="0"/>
          </a:p>
          <a:p>
            <a:pPr lvl="0"/>
            <a:r>
              <a:rPr lang="sq-AL" dirty="0"/>
              <a:t>Mbajtja hapur e celularit në vende kulti ose publike (teatër, kinema).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SMARTPHONE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/>
              <a:t>Po në bazë të statistikave 34% e përdoruesve të celularit e kanë të vështirë të paracaktojnë se cilën zile do të ketë aparati i tyre kështu që miqve të ndryshëm i caktojnë zile të ndryshme. Disa përdorues pohojnë se mendohen pak para se të kryejnë një telefonatë për të menduar nëse orari është i përshtatshëm, si për çmimin e thirrjes ashtu edhe për të mos shqetësuar tjetrin. Megjithëata ka shumë njerëz të cilët e fikin aparatin ose refuzojnë thirrjen në rast se nuk e kanë të mundur komunikimin me telefonuesin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q-AL" dirty="0"/>
              <a:t>Rreziqet</a:t>
            </a:r>
            <a:endParaRPr lang="en-US" dirty="0"/>
          </a:p>
          <a:p>
            <a:r>
              <a:rPr lang="sq-AL" dirty="0"/>
              <a:t>Shumë shoqata për mbrojtjen e shëndetit deklarojnë se celulari shkakton probleme në disa grupe të caktuara individesh (femrat në gjendje interesante ose fëmijet tek të cilët ndikon direkt në tru pasi ai është ende i paformuar). Tek pjesa tjetër e njerëzve nëse celulari përdoret në mënyrë të përmbajtur dhe normale dëmet sigurisht që reduktohen. Për shumë shoqata bamirësie që mbledhin fonde në luften kundër kancerit përdorimi i celularit është i rrezikshëm. Duke qënë se këto shoqata financohen nga 1/3 e të ardhurave të shoqërive telefonike celulare, jo rrallë ato deklarojnë se rreziku është relativ duke kaluar në konflikt interesash.</a:t>
            </a:r>
            <a:endParaRPr lang="en-US" dirty="0"/>
          </a:p>
          <a:p>
            <a:r>
              <a:rPr lang="sq-AL" dirty="0"/>
              <a:t>Në qershor të këtij viti Agjencia Franceze e Ruajtjes së Shëndetit (L'Agence Francaise de Sécurité Sanitaire) publikoi një lajmërim në të cilin thuhej se studimi i rrezikut të celularëve kërkonte kohë që zhvillimi i shpejtë i tyre nuk e lejonte diçka të tillë. Por kjo agjenci nuk e përjashtonte rrezikun e valëve të celularit.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/>
              <a:t>Dita botërore pa celular</a:t>
            </a:r>
            <a:endParaRPr lang="en-US" dirty="0"/>
          </a:p>
          <a:p>
            <a:r>
              <a:rPr lang="sq-AL" dirty="0"/>
              <a:t>Shkrimtari francez </a:t>
            </a:r>
            <a:r>
              <a:rPr lang="sq-AL" u="sng" dirty="0">
                <a:hlinkClick r:id="rId2" tooltip="Phil Marso (nuk është shkruar akoma)"/>
              </a:rPr>
              <a:t>Phil Marso</a:t>
            </a:r>
            <a:r>
              <a:rPr lang="sq-AL" dirty="0"/>
              <a:t> më </a:t>
            </a:r>
            <a:r>
              <a:rPr lang="sq-AL" u="sng" dirty="0">
                <a:hlinkClick r:id="rId3" tooltip="6 shkurt"/>
              </a:rPr>
              <a:t>6 shkurt</a:t>
            </a:r>
            <a:r>
              <a:rPr lang="sq-AL" dirty="0"/>
              <a:t> të </a:t>
            </a:r>
            <a:r>
              <a:rPr lang="sq-AL" u="sng" dirty="0">
                <a:hlinkClick r:id="rId4" tooltip="2001"/>
              </a:rPr>
              <a:t>2001</a:t>
            </a:r>
            <a:r>
              <a:rPr lang="sq-AL" dirty="0"/>
              <a:t> hodhi idenë e një dite botërore pa celular. Po përse pikërisht 6 shkurti? Sipas kalendarit francez kjo ditë përkon me Saint Gaston dhe nuk ka francez që nuk njeh këngën e famshme të Nino Ferrer, në refrenin e së cilës thuhet “Gastoni ka një telefon por ai kurrë nuk përgjigjet”. Kjo iniciativë nuk është një kryqëzatë kundër celularit por një debat reflektimi për këtë mjet komunikimi.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LLOJET E TYRE.</a:t>
            </a:r>
            <a:endParaRPr lang="en-US" dirty="0"/>
          </a:p>
        </p:txBody>
      </p:sp>
      <p:pic>
        <p:nvPicPr>
          <p:cNvPr id="4" name="Content Placeholder 3" descr="downloa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200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IPHONE</a:t>
            </a:r>
          </a:p>
        </p:txBody>
      </p:sp>
      <p:pic>
        <p:nvPicPr>
          <p:cNvPr id="6" name="Picture 5" descr="download (1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371600"/>
            <a:ext cx="30765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29200" y="3276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SAMSUNG</a:t>
            </a:r>
            <a:endParaRPr lang="en-US" dirty="0"/>
          </a:p>
        </p:txBody>
      </p:sp>
      <p:pic>
        <p:nvPicPr>
          <p:cNvPr id="8" name="Picture 7" descr="download (4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810000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563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HTC</a:t>
            </a:r>
            <a:endParaRPr lang="en-US" dirty="0"/>
          </a:p>
        </p:txBody>
      </p:sp>
      <p:pic>
        <p:nvPicPr>
          <p:cNvPr id="11" name="Picture 10" descr="download (5)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57600"/>
            <a:ext cx="2562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578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NOKIA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6172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PUNUAN:MEGLIS HASANI,ENGJULL MARTINI,KLEDIS QERRETI,FRANCESKA ZEFI,DENIS PJETRI.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465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SMARTPHONE</vt:lpstr>
      <vt:lpstr>SMARTPHONE</vt:lpstr>
      <vt:lpstr>SMARTPHONE</vt:lpstr>
      <vt:lpstr>SMARTPHONE</vt:lpstr>
      <vt:lpstr>SMARTPHONE </vt:lpstr>
      <vt:lpstr>SMARTPHONE</vt:lpstr>
      <vt:lpstr>SMARTPHONE</vt:lpstr>
      <vt:lpstr>LLOJET E TYRE.</vt:lpstr>
    </vt:vector>
  </TitlesOfParts>
  <Company>Shkolla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PC6</dc:creator>
  <cp:lastModifiedBy>shkolla</cp:lastModifiedBy>
  <cp:revision>2</cp:revision>
  <dcterms:created xsi:type="dcterms:W3CDTF">2016-05-30T08:31:54Z</dcterms:created>
  <dcterms:modified xsi:type="dcterms:W3CDTF">2016-05-31T09:18:17Z</dcterms:modified>
</cp:coreProperties>
</file>