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63" r:id="rId3"/>
    <p:sldId id="264" r:id="rId4"/>
    <p:sldId id="260" r:id="rId5"/>
    <p:sldId id="261" r:id="rId6"/>
    <p:sldId id="262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3E9B4-221C-47F9-BEF5-E2E9BC18F5F3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226BD3D-0B3B-470A-9BB6-956FCCA33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3E9B4-221C-47F9-BEF5-E2E9BC18F5F3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BD3D-0B3B-470A-9BB6-956FCCA33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3E9B4-221C-47F9-BEF5-E2E9BC18F5F3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BD3D-0B3B-470A-9BB6-956FCCA33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3E9B4-221C-47F9-BEF5-E2E9BC18F5F3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226BD3D-0B3B-470A-9BB6-956FCCA33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3E9B4-221C-47F9-BEF5-E2E9BC18F5F3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BD3D-0B3B-470A-9BB6-956FCCA336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3E9B4-221C-47F9-BEF5-E2E9BC18F5F3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BD3D-0B3B-470A-9BB6-956FCCA33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3E9B4-221C-47F9-BEF5-E2E9BC18F5F3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226BD3D-0B3B-470A-9BB6-956FCCA336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3E9B4-221C-47F9-BEF5-E2E9BC18F5F3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BD3D-0B3B-470A-9BB6-956FCCA33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3E9B4-221C-47F9-BEF5-E2E9BC18F5F3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BD3D-0B3B-470A-9BB6-956FCCA33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3E9B4-221C-47F9-BEF5-E2E9BC18F5F3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BD3D-0B3B-470A-9BB6-956FCCA33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3E9B4-221C-47F9-BEF5-E2E9BC18F5F3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BD3D-0B3B-470A-9BB6-956FCCA336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473E9B4-221C-47F9-BEF5-E2E9BC18F5F3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226BD3D-0B3B-470A-9BB6-956FCCA336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04800"/>
            <a:ext cx="86106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lgerian" pitchFamily="82" charset="0"/>
              </a:rPr>
              <a:t>    </a:t>
            </a:r>
            <a:r>
              <a:rPr lang="en-US" sz="5400" dirty="0" err="1" smtClean="0">
                <a:latin typeface="Algerian" pitchFamily="82" charset="0"/>
              </a:rPr>
              <a:t>Pune</a:t>
            </a:r>
            <a:r>
              <a:rPr lang="en-US" sz="5400" dirty="0" smtClean="0">
                <a:latin typeface="Algerian" pitchFamily="82" charset="0"/>
              </a:rPr>
              <a:t> </a:t>
            </a:r>
            <a:r>
              <a:rPr lang="en-US" sz="5400" dirty="0" err="1" smtClean="0">
                <a:latin typeface="Algerian" pitchFamily="82" charset="0"/>
              </a:rPr>
              <a:t>projekt</a:t>
            </a:r>
            <a:endParaRPr lang="en-US" sz="5400" dirty="0" smtClean="0">
              <a:latin typeface="Algerian" pitchFamily="82" charset="0"/>
            </a:endParaRPr>
          </a:p>
          <a:p>
            <a:r>
              <a:rPr lang="en-US" sz="2400" dirty="0" err="1" smtClean="0">
                <a:latin typeface="Algerian" pitchFamily="82" charset="0"/>
              </a:rPr>
              <a:t>tema:historia</a:t>
            </a:r>
            <a:r>
              <a:rPr lang="en-US" sz="2400" dirty="0" smtClean="0">
                <a:latin typeface="Algerian" pitchFamily="82" charset="0"/>
              </a:rPr>
              <a:t> e </a:t>
            </a:r>
            <a:r>
              <a:rPr lang="en-US" sz="2400" dirty="0" err="1" smtClean="0">
                <a:latin typeface="Algerian" pitchFamily="82" charset="0"/>
              </a:rPr>
              <a:t>kompjuterit</a:t>
            </a:r>
            <a:r>
              <a:rPr lang="en-US" sz="2400" dirty="0" smtClean="0">
                <a:latin typeface="Algerian" pitchFamily="82" charset="0"/>
              </a:rPr>
              <a:t>, </a:t>
            </a:r>
            <a:r>
              <a:rPr lang="en-US" sz="2400" dirty="0" err="1" smtClean="0">
                <a:latin typeface="Algerian" pitchFamily="82" charset="0"/>
              </a:rPr>
              <a:t>kompjuterat</a:t>
            </a:r>
            <a:r>
              <a:rPr lang="en-US" sz="2400" dirty="0" smtClean="0">
                <a:latin typeface="Algerian" pitchFamily="82" charset="0"/>
              </a:rPr>
              <a:t> e pare.</a:t>
            </a:r>
          </a:p>
          <a:p>
            <a:r>
              <a:rPr lang="en-US" sz="2400" dirty="0" err="1" smtClean="0">
                <a:latin typeface="Algerian" pitchFamily="82" charset="0"/>
              </a:rPr>
              <a:t>Punuan:kryetare</a:t>
            </a:r>
            <a:r>
              <a:rPr lang="en-US" sz="2400" dirty="0" smtClean="0">
                <a:latin typeface="Algerian" pitchFamily="82" charset="0"/>
              </a:rPr>
              <a:t> </a:t>
            </a:r>
            <a:r>
              <a:rPr lang="en-US" sz="2400" dirty="0" err="1" smtClean="0">
                <a:latin typeface="Algerian" pitchFamily="82" charset="0"/>
              </a:rPr>
              <a:t>esmeralda</a:t>
            </a:r>
            <a:r>
              <a:rPr lang="en-US" sz="2400" dirty="0" smtClean="0">
                <a:latin typeface="Algerian" pitchFamily="82" charset="0"/>
              </a:rPr>
              <a:t> </a:t>
            </a:r>
            <a:r>
              <a:rPr lang="en-US" sz="2400" dirty="0" err="1" smtClean="0">
                <a:latin typeface="Algerian" pitchFamily="82" charset="0"/>
              </a:rPr>
              <a:t>lanazi,daniel</a:t>
            </a:r>
            <a:r>
              <a:rPr lang="en-US" sz="2400" dirty="0" smtClean="0">
                <a:latin typeface="Algerian" pitchFamily="82" charset="0"/>
              </a:rPr>
              <a:t> </a:t>
            </a:r>
            <a:r>
              <a:rPr lang="en-US" sz="2400" dirty="0" err="1" smtClean="0">
                <a:latin typeface="Algerian" pitchFamily="82" charset="0"/>
              </a:rPr>
              <a:t>begeja,daniela</a:t>
            </a:r>
            <a:r>
              <a:rPr lang="en-US" sz="2400" dirty="0" smtClean="0">
                <a:latin typeface="Algerian" pitchFamily="82" charset="0"/>
              </a:rPr>
              <a:t> </a:t>
            </a:r>
            <a:r>
              <a:rPr lang="en-US" sz="2400" dirty="0" err="1" smtClean="0">
                <a:latin typeface="Algerian" pitchFamily="82" charset="0"/>
              </a:rPr>
              <a:t>lamthi,alkid</a:t>
            </a:r>
            <a:r>
              <a:rPr lang="en-US" sz="2400" dirty="0" smtClean="0">
                <a:latin typeface="Algerian" pitchFamily="82" charset="0"/>
              </a:rPr>
              <a:t> </a:t>
            </a:r>
            <a:r>
              <a:rPr lang="en-US" sz="2400" dirty="0" err="1" smtClean="0">
                <a:latin typeface="Algerian" pitchFamily="82" charset="0"/>
              </a:rPr>
              <a:t>terroti,afrime</a:t>
            </a:r>
            <a:r>
              <a:rPr lang="en-US" sz="2400" dirty="0" smtClean="0">
                <a:latin typeface="Algerian" pitchFamily="82" charset="0"/>
              </a:rPr>
              <a:t> </a:t>
            </a:r>
            <a:r>
              <a:rPr lang="en-US" sz="2400" dirty="0" err="1" smtClean="0">
                <a:latin typeface="Algerian" pitchFamily="82" charset="0"/>
              </a:rPr>
              <a:t>kalej,delir</a:t>
            </a:r>
            <a:r>
              <a:rPr lang="en-US" sz="2400" dirty="0" smtClean="0">
                <a:latin typeface="Algerian" pitchFamily="82" charset="0"/>
              </a:rPr>
              <a:t> </a:t>
            </a:r>
            <a:r>
              <a:rPr lang="en-US" sz="2400" dirty="0" err="1" smtClean="0">
                <a:latin typeface="Algerian" pitchFamily="82" charset="0"/>
              </a:rPr>
              <a:t>dashja</a:t>
            </a:r>
            <a:r>
              <a:rPr lang="en-US" sz="2400" dirty="0" smtClean="0">
                <a:latin typeface="Algerian" pitchFamily="82" charset="0"/>
              </a:rPr>
              <a:t>.</a:t>
            </a:r>
          </a:p>
          <a:p>
            <a:r>
              <a:rPr lang="en-US" sz="2400" dirty="0" err="1" smtClean="0">
                <a:latin typeface="Algerian" pitchFamily="82" charset="0"/>
              </a:rPr>
              <a:t>Pranoi:edmond</a:t>
            </a:r>
            <a:r>
              <a:rPr lang="en-US" sz="2400" dirty="0" smtClean="0">
                <a:latin typeface="Algerian" pitchFamily="82" charset="0"/>
              </a:rPr>
              <a:t> </a:t>
            </a:r>
            <a:r>
              <a:rPr lang="en-US" sz="2400" dirty="0" err="1" smtClean="0">
                <a:latin typeface="Algerian" pitchFamily="82" charset="0"/>
              </a:rPr>
              <a:t>lukaj</a:t>
            </a:r>
            <a:r>
              <a:rPr lang="en-US" sz="2400" dirty="0" smtClean="0">
                <a:latin typeface="Algerian" pitchFamily="82" charset="0"/>
              </a:rPr>
              <a:t>.</a:t>
            </a:r>
          </a:p>
          <a:p>
            <a:endParaRPr lang="en-US" sz="2400" dirty="0" smtClean="0">
              <a:latin typeface="Algerian" pitchFamily="82" charset="0"/>
            </a:endParaRPr>
          </a:p>
          <a:p>
            <a:endParaRPr lang="en-US" sz="5400" dirty="0" smtClean="0">
              <a:latin typeface="Algerian" pitchFamily="82" charset="0"/>
            </a:endParaRPr>
          </a:p>
          <a:p>
            <a:endParaRPr lang="en-US" sz="5400" dirty="0" smtClean="0">
              <a:latin typeface="Algerian" pitchFamily="82" charset="0"/>
            </a:endParaRPr>
          </a:p>
          <a:p>
            <a:endParaRPr lang="en-US" sz="4400" dirty="0">
              <a:latin typeface="Algerian" pitchFamily="82" charset="0"/>
            </a:endParaRPr>
          </a:p>
        </p:txBody>
      </p:sp>
      <p:pic>
        <p:nvPicPr>
          <p:cNvPr id="6" name="Picture 5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2895600"/>
            <a:ext cx="2976563" cy="2219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886200"/>
            <a:ext cx="3124200" cy="2124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image.slidesharecdn.com/drogatdheprgatesatetyreqveprojnnsistemingasstrointetstinal-140325033954-phpapp01/95/drogat-dhe-prgatesat-e-tyre-q-veprojn-n-sistemin-gasstrointetstinal-56-638.jpg?cb=13957194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594360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Kompjuteri</a:t>
            </a: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lgerian" pitchFamily="8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Kompjuter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 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quajmë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 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një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 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mekanizëm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të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automatizuar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i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cili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transformon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një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njësi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 impulsive (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quajtur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informacione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,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të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dhëna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në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hyrje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)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në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një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tjetër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ose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krijon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një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njësi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të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 re (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quajtur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 e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dhënë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,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informacion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në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dalje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).</a:t>
            </a:r>
          </a:p>
          <a:p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lgerian" pitchFamily="82" charset="0"/>
            </a:endParaRPr>
          </a:p>
        </p:txBody>
      </p:sp>
      <p:pic>
        <p:nvPicPr>
          <p:cNvPr id="4" name="Picture 3" descr="450px-Kompjuteri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3429000"/>
            <a:ext cx="6477000" cy="3124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Algerian" pitchFamily="82" charset="0"/>
              </a:rPr>
              <a:t>Historia</a:t>
            </a:r>
            <a:r>
              <a:rPr lang="en-US" sz="4000" dirty="0" smtClean="0">
                <a:latin typeface="Algerian" pitchFamily="82" charset="0"/>
              </a:rPr>
              <a:t> e </a:t>
            </a:r>
            <a:r>
              <a:rPr lang="en-US" sz="4000" dirty="0" err="1" smtClean="0">
                <a:latin typeface="Algerian" pitchFamily="82" charset="0"/>
              </a:rPr>
              <a:t>kompjuterit</a:t>
            </a:r>
            <a:endParaRPr lang="en-US" sz="40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Algerian" pitchFamily="82" charset="0"/>
              </a:rPr>
              <a:t>Zanafillën</a:t>
            </a:r>
            <a:r>
              <a:rPr lang="en-US" sz="2000" dirty="0" smtClean="0">
                <a:latin typeface="Algerian" pitchFamily="82" charset="0"/>
              </a:rPr>
              <a:t> e </a:t>
            </a:r>
            <a:r>
              <a:rPr lang="en-US" sz="2000" dirty="0" err="1" smtClean="0">
                <a:latin typeface="Algerian" pitchFamily="82" charset="0"/>
              </a:rPr>
              <a:t>saj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historia</a:t>
            </a:r>
            <a:r>
              <a:rPr lang="en-US" sz="2000" dirty="0" smtClean="0">
                <a:latin typeface="Algerian" pitchFamily="82" charset="0"/>
              </a:rPr>
              <a:t> e </a:t>
            </a:r>
            <a:r>
              <a:rPr lang="en-US" sz="2000" dirty="0" err="1" smtClean="0">
                <a:latin typeface="Algerian" pitchFamily="82" charset="0"/>
              </a:rPr>
              <a:t>makinave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llogaritëse</a:t>
            </a:r>
            <a:r>
              <a:rPr lang="en-US" sz="2000" dirty="0" smtClean="0">
                <a:latin typeface="Algerian" pitchFamily="82" charset="0"/>
              </a:rPr>
              <a:t> e ka </a:t>
            </a:r>
            <a:r>
              <a:rPr lang="en-US" sz="2000" dirty="0" err="1" smtClean="0">
                <a:latin typeface="Algerian" pitchFamily="82" charset="0"/>
              </a:rPr>
              <a:t>kohë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më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parë</a:t>
            </a:r>
            <a:r>
              <a:rPr lang="en-US" sz="2000" dirty="0" smtClean="0">
                <a:latin typeface="Algerian" pitchFamily="82" charset="0"/>
              </a:rPr>
              <a:t>. Si </a:t>
            </a:r>
            <a:r>
              <a:rPr lang="en-US" sz="2000" dirty="0" err="1" smtClean="0">
                <a:latin typeface="Algerian" pitchFamily="82" charset="0"/>
              </a:rPr>
              <a:t>datë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fillimi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të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shpikjes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së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kompjuterëve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mund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të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përmendim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vitin</a:t>
            </a:r>
            <a:r>
              <a:rPr lang="en-US" sz="2000" dirty="0" smtClean="0">
                <a:latin typeface="Algerian" pitchFamily="82" charset="0"/>
              </a:rPr>
              <a:t> 1673. </a:t>
            </a:r>
            <a:r>
              <a:rPr lang="en-US" sz="2000" dirty="0" err="1" smtClean="0">
                <a:latin typeface="Algerian" pitchFamily="82" charset="0"/>
              </a:rPr>
              <a:t>Në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këtë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vit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matematikani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i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njohur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Leibnic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i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shtyrë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nga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nevojat</a:t>
            </a:r>
            <a:r>
              <a:rPr lang="en-US" sz="2000" dirty="0" smtClean="0">
                <a:latin typeface="Algerian" pitchFamily="82" charset="0"/>
              </a:rPr>
              <a:t> e </a:t>
            </a:r>
            <a:r>
              <a:rPr lang="en-US" sz="2000" dirty="0" err="1" smtClean="0">
                <a:latin typeface="Algerian" pitchFamily="82" charset="0"/>
              </a:rPr>
              <a:t>atëhershme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ushtarake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arriti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të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ndërtojë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një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makinë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të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sofistikuar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për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atë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kohë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që</a:t>
            </a:r>
            <a:r>
              <a:rPr lang="en-US" sz="2000" dirty="0" smtClean="0">
                <a:latin typeface="Algerian" pitchFamily="82" charset="0"/>
              </a:rPr>
              <a:t> u </a:t>
            </a:r>
            <a:r>
              <a:rPr lang="en-US" sz="2000" dirty="0" err="1" smtClean="0">
                <a:latin typeface="Algerian" pitchFamily="82" charset="0"/>
              </a:rPr>
              <a:t>quajt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arifmometër</a:t>
            </a:r>
            <a:r>
              <a:rPr lang="en-US" sz="2000" dirty="0" smtClean="0">
                <a:latin typeface="Algerian" pitchFamily="82" charset="0"/>
              </a:rPr>
              <a:t>.</a:t>
            </a:r>
          </a:p>
          <a:p>
            <a:r>
              <a:rPr lang="en-US" sz="2000" dirty="0" smtClean="0">
                <a:latin typeface="Algerian" pitchFamily="82" charset="0"/>
              </a:rPr>
              <a:t> 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Algerian" pitchFamily="82" charset="0"/>
              </a:rPr>
              <a:t> </a:t>
            </a:r>
            <a:r>
              <a:rPr lang="en-US" sz="2000" dirty="0" err="1" smtClean="0">
                <a:latin typeface="Algerian" pitchFamily="82" charset="0"/>
              </a:rPr>
              <a:t>Arifmometri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ishte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një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makinë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mekanike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që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bënte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të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mundur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kryerjen</a:t>
            </a:r>
            <a:r>
              <a:rPr lang="en-US" sz="2000" dirty="0" smtClean="0">
                <a:latin typeface="Algerian" pitchFamily="82" charset="0"/>
              </a:rPr>
              <a:t> e </a:t>
            </a:r>
            <a:r>
              <a:rPr lang="en-US" sz="2000" dirty="0" err="1" smtClean="0">
                <a:latin typeface="Algerian" pitchFamily="82" charset="0"/>
              </a:rPr>
              <a:t>katër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veprimeve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bazë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të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matematikës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dhe</a:t>
            </a:r>
            <a:r>
              <a:rPr lang="en-US" sz="2000" dirty="0" smtClean="0">
                <a:latin typeface="Algerian" pitchFamily="82" charset="0"/>
              </a:rPr>
              <a:t> u </a:t>
            </a:r>
            <a:r>
              <a:rPr lang="en-US" sz="2000" dirty="0" err="1" smtClean="0">
                <a:latin typeface="Algerian" pitchFamily="82" charset="0"/>
              </a:rPr>
              <a:t>përdor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në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shekullin</a:t>
            </a:r>
            <a:r>
              <a:rPr lang="en-US" sz="2000" dirty="0" smtClean="0">
                <a:latin typeface="Algerian" pitchFamily="82" charset="0"/>
              </a:rPr>
              <a:t> XIX </a:t>
            </a:r>
            <a:r>
              <a:rPr lang="en-US" sz="2000" dirty="0" err="1" smtClean="0">
                <a:latin typeface="Algerian" pitchFamily="82" charset="0"/>
              </a:rPr>
              <a:t>në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fushën</a:t>
            </a:r>
            <a:r>
              <a:rPr lang="en-US" sz="2000" dirty="0" smtClean="0">
                <a:latin typeface="Algerian" pitchFamily="82" charset="0"/>
              </a:rPr>
              <a:t> e </a:t>
            </a:r>
            <a:r>
              <a:rPr lang="en-US" sz="2000" dirty="0" err="1" smtClean="0">
                <a:latin typeface="Algerian" pitchFamily="82" charset="0"/>
              </a:rPr>
              <a:t>artilerisë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për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llogaritjet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balistike</a:t>
            </a:r>
            <a:endParaRPr lang="en-US" sz="2000" dirty="0">
              <a:latin typeface="Algerian" pitchFamily="82" charset="0"/>
            </a:endParaRPr>
          </a:p>
        </p:txBody>
      </p:sp>
      <p:pic>
        <p:nvPicPr>
          <p:cNvPr id="4" name="Picture 3" descr="download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4724400"/>
            <a:ext cx="2447925" cy="1866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images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4876800"/>
            <a:ext cx="2514600" cy="18192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mage result for historia e kompjuter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286000"/>
            <a:ext cx="7315200" cy="3810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304800"/>
            <a:ext cx="8915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Algerian" pitchFamily="82" charset="0"/>
              </a:rPr>
              <a:t>Teknika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kompjuterike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gjatë</a:t>
            </a:r>
            <a:r>
              <a:rPr lang="en-US" sz="2000" dirty="0" smtClean="0">
                <a:latin typeface="Algerian" pitchFamily="82" charset="0"/>
              </a:rPr>
              <a:t> 50' </a:t>
            </a:r>
            <a:r>
              <a:rPr lang="en-US" sz="2000" dirty="0" err="1" smtClean="0">
                <a:latin typeface="Algerian" pitchFamily="82" charset="0"/>
              </a:rPr>
              <a:t>viteve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të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fundit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përshkon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disa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faza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të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zhvillimit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në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kuptimin</a:t>
            </a:r>
            <a:r>
              <a:rPr lang="en-US" sz="2000" dirty="0" smtClean="0">
                <a:latin typeface="Algerian" pitchFamily="82" charset="0"/>
              </a:rPr>
              <a:t> e </a:t>
            </a:r>
            <a:r>
              <a:rPr lang="en-US" sz="2000" dirty="0" err="1" smtClean="0">
                <a:latin typeface="Algerian" pitchFamily="82" charset="0"/>
              </a:rPr>
              <a:t>elementeve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të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ndryshme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për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konstruktimin</a:t>
            </a:r>
            <a:r>
              <a:rPr lang="en-US" sz="2000" dirty="0" smtClean="0">
                <a:latin typeface="Algerian" pitchFamily="82" charset="0"/>
              </a:rPr>
              <a:t> e </a:t>
            </a:r>
            <a:r>
              <a:rPr lang="en-US" sz="2000" dirty="0" err="1" smtClean="0">
                <a:latin typeface="Algerian" pitchFamily="82" charset="0"/>
              </a:rPr>
              <a:t>kompjuterëve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elektronik</a:t>
            </a:r>
            <a:r>
              <a:rPr lang="en-US" sz="2000" dirty="0" smtClean="0">
                <a:latin typeface="Algerian" pitchFamily="82" charset="0"/>
              </a:rPr>
              <a:t>. </a:t>
            </a:r>
            <a:r>
              <a:rPr lang="en-US" sz="2000" dirty="0" err="1" smtClean="0">
                <a:latin typeface="Algerian" pitchFamily="82" charset="0"/>
              </a:rPr>
              <a:t>Këto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faza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paraqesin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të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ashtëquajturat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gjenerata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të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kompjuterëve</a:t>
            </a:r>
            <a:r>
              <a:rPr lang="en-US" sz="2000" dirty="0" smtClean="0">
                <a:latin typeface="Algerian" pitchFamily="82" charset="0"/>
              </a:rPr>
              <a:t>. </a:t>
            </a:r>
            <a:r>
              <a:rPr lang="en-US" sz="2000" dirty="0" err="1" smtClean="0">
                <a:latin typeface="Algerian" pitchFamily="82" charset="0"/>
              </a:rPr>
              <a:t>Tabela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që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vijon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tregon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zhvillimin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nëpër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gjenerata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të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kompjuterëve</a:t>
            </a:r>
            <a:r>
              <a:rPr lang="en-US" sz="2000" dirty="0" smtClean="0">
                <a:latin typeface="Algerian" pitchFamily="82" charset="0"/>
              </a:rPr>
              <a:t>.</a:t>
            </a:r>
            <a:endParaRPr lang="en-US" sz="2000" dirty="0">
              <a:latin typeface="Algerian" pitchFamily="82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latin typeface="Algerian" pitchFamily="82" charset="0"/>
              </a:rPr>
              <a:t>Gjenerata</a:t>
            </a:r>
            <a:r>
              <a:rPr lang="en-US" b="1" dirty="0" smtClean="0">
                <a:latin typeface="Algerian" pitchFamily="82" charset="0"/>
              </a:rPr>
              <a:t> e </a:t>
            </a:r>
            <a:r>
              <a:rPr lang="en-US" b="1" dirty="0" err="1" smtClean="0">
                <a:latin typeface="Algerian" pitchFamily="82" charset="0"/>
              </a:rPr>
              <a:t>parë</a:t>
            </a:r>
            <a:endParaRPr lang="en-US" b="1" dirty="0" smtClean="0">
              <a:latin typeface="Algerian" pitchFamily="82" charset="0"/>
            </a:endParaRPr>
          </a:p>
          <a:p>
            <a:r>
              <a:rPr lang="en-US" dirty="0" err="1" smtClean="0">
                <a:latin typeface="Algerian" pitchFamily="82" charset="0"/>
              </a:rPr>
              <a:t>Gjenerata</a:t>
            </a:r>
            <a:r>
              <a:rPr lang="en-US" dirty="0" smtClean="0">
                <a:latin typeface="Algerian" pitchFamily="82" charset="0"/>
              </a:rPr>
              <a:t> e </a:t>
            </a:r>
            <a:r>
              <a:rPr lang="en-US" dirty="0" err="1" smtClean="0">
                <a:latin typeface="Algerian" pitchFamily="82" charset="0"/>
              </a:rPr>
              <a:t>parë</a:t>
            </a:r>
            <a:r>
              <a:rPr lang="en-US" dirty="0" smtClean="0">
                <a:latin typeface="Algerian" pitchFamily="82" charset="0"/>
              </a:rPr>
              <a:t> e </a:t>
            </a:r>
            <a:r>
              <a:rPr lang="en-US" dirty="0" err="1" smtClean="0">
                <a:latin typeface="Algerian" pitchFamily="82" charset="0"/>
              </a:rPr>
              <a:t>kompjuterëve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përdorte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gypat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elektronik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dhe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lidhjet</a:t>
            </a:r>
            <a:r>
              <a:rPr lang="en-US" dirty="0" smtClean="0">
                <a:latin typeface="Algerian" pitchFamily="82" charset="0"/>
              </a:rPr>
              <a:t> me </a:t>
            </a:r>
            <a:r>
              <a:rPr lang="en-US" dirty="0" err="1" smtClean="0">
                <a:latin typeface="Algerian" pitchFamily="82" charset="0"/>
              </a:rPr>
              <a:t>tela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si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komponente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themelore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ku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bëhej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përpunimi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i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dhënave</a:t>
            </a:r>
            <a:r>
              <a:rPr lang="en-US" dirty="0" smtClean="0">
                <a:latin typeface="Algerian" pitchFamily="82" charset="0"/>
              </a:rPr>
              <a:t>. </a:t>
            </a:r>
            <a:r>
              <a:rPr lang="en-US" dirty="0" err="1" smtClean="0">
                <a:latin typeface="Algerian" pitchFamily="82" charset="0"/>
              </a:rPr>
              <a:t>Ishin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shumë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mëdha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dhe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harxhonin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shumë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energji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elektrike</a:t>
            </a:r>
            <a:r>
              <a:rPr lang="en-US" dirty="0" smtClean="0">
                <a:latin typeface="Algerian" pitchFamily="82" charset="0"/>
              </a:rPr>
              <a:t>. </a:t>
            </a:r>
            <a:r>
              <a:rPr lang="en-US" dirty="0" err="1" smtClean="0">
                <a:latin typeface="Algerian" pitchFamily="82" charset="0"/>
              </a:rPr>
              <a:t>Në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anën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tjetër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shpesh</a:t>
            </a:r>
            <a:r>
              <a:rPr lang="en-US" dirty="0" smtClean="0">
                <a:latin typeface="Algerian" pitchFamily="82" charset="0"/>
              </a:rPr>
              <a:t> u </a:t>
            </a:r>
            <a:r>
              <a:rPr lang="en-US" dirty="0" err="1" smtClean="0">
                <a:latin typeface="Algerian" pitchFamily="82" charset="0"/>
              </a:rPr>
              <a:t>nënshtroheshin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defekteve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ndërsa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shpresa</a:t>
            </a:r>
            <a:r>
              <a:rPr lang="en-US" dirty="0" smtClean="0">
                <a:latin typeface="Algerian" pitchFamily="82" charset="0"/>
              </a:rPr>
              <a:t> e </a:t>
            </a:r>
            <a:r>
              <a:rPr lang="en-US" dirty="0" err="1" smtClean="0">
                <a:latin typeface="Algerian" pitchFamily="82" charset="0"/>
              </a:rPr>
              <a:t>tyre</a:t>
            </a:r>
            <a:r>
              <a:rPr lang="en-US" dirty="0" smtClean="0">
                <a:latin typeface="Algerian" pitchFamily="82" charset="0"/>
              </a:rPr>
              <a:t> (</a:t>
            </a:r>
            <a:r>
              <a:rPr lang="en-US" dirty="0" err="1" smtClean="0">
                <a:latin typeface="Algerian" pitchFamily="82" charset="0"/>
              </a:rPr>
              <a:t>rezistushmëria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ndaj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gabimeve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gjatë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punës</a:t>
            </a:r>
            <a:r>
              <a:rPr lang="en-US" dirty="0" smtClean="0">
                <a:latin typeface="Algerian" pitchFamily="82" charset="0"/>
              </a:rPr>
              <a:t>) </a:t>
            </a:r>
            <a:r>
              <a:rPr lang="en-US" dirty="0" err="1" smtClean="0">
                <a:latin typeface="Algerian" pitchFamily="82" charset="0"/>
              </a:rPr>
              <a:t>ishte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modeste</a:t>
            </a:r>
            <a:r>
              <a:rPr lang="en-US" dirty="0" smtClean="0">
                <a:latin typeface="Algerian" pitchFamily="82" charset="0"/>
              </a:rPr>
              <a:t>.</a:t>
            </a:r>
            <a:endParaRPr lang="en-US" dirty="0" smtClean="0">
              <a:latin typeface="Algerian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3886200"/>
            <a:ext cx="8610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latin typeface="Algerian" pitchFamily="82" charset="0"/>
              </a:rPr>
              <a:t>g</a:t>
            </a:r>
            <a:r>
              <a:rPr lang="en-US" b="1" dirty="0" err="1" smtClean="0">
                <a:latin typeface="Algerian" pitchFamily="82" charset="0"/>
              </a:rPr>
              <a:t>jenerata</a:t>
            </a:r>
            <a:r>
              <a:rPr lang="en-US" b="1" dirty="0" smtClean="0">
                <a:latin typeface="Algerian" pitchFamily="82" charset="0"/>
              </a:rPr>
              <a:t> </a:t>
            </a:r>
            <a:r>
              <a:rPr lang="en-US" b="1" dirty="0" smtClean="0">
                <a:latin typeface="Algerian" pitchFamily="82" charset="0"/>
              </a:rPr>
              <a:t>e </a:t>
            </a:r>
            <a:r>
              <a:rPr lang="en-US" b="1" dirty="0" err="1" smtClean="0">
                <a:latin typeface="Algerian" pitchFamily="82" charset="0"/>
              </a:rPr>
              <a:t>dyte</a:t>
            </a:r>
            <a:endParaRPr lang="en-US" b="1" dirty="0" smtClean="0">
              <a:latin typeface="Algerian" pitchFamily="82" charset="0"/>
            </a:endParaRPr>
          </a:p>
          <a:p>
            <a:r>
              <a:rPr lang="en-US" dirty="0" err="1" smtClean="0">
                <a:latin typeface="Algerian" pitchFamily="82" charset="0"/>
              </a:rPr>
              <a:t>Gjenerata</a:t>
            </a:r>
            <a:r>
              <a:rPr lang="en-US" dirty="0" smtClean="0">
                <a:latin typeface="Algerian" pitchFamily="82" charset="0"/>
              </a:rPr>
              <a:t> e </a:t>
            </a:r>
            <a:r>
              <a:rPr lang="en-US" dirty="0" err="1" smtClean="0">
                <a:latin typeface="Algerian" pitchFamily="82" charset="0"/>
              </a:rPr>
              <a:t>dytë</a:t>
            </a:r>
            <a:r>
              <a:rPr lang="en-US" dirty="0" smtClean="0">
                <a:latin typeface="Algerian" pitchFamily="82" charset="0"/>
              </a:rPr>
              <a:t> e </a:t>
            </a:r>
            <a:r>
              <a:rPr lang="en-US" dirty="0" err="1" smtClean="0">
                <a:latin typeface="Algerian" pitchFamily="82" charset="0"/>
              </a:rPr>
              <a:t>kompjuterëve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përdor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teknologji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të</a:t>
            </a:r>
            <a:r>
              <a:rPr lang="en-US" dirty="0" smtClean="0">
                <a:latin typeface="Algerian" pitchFamily="82" charset="0"/>
              </a:rPr>
              <a:t> re </a:t>
            </a:r>
            <a:r>
              <a:rPr lang="en-US" dirty="0" err="1" smtClean="0">
                <a:latin typeface="Algerian" pitchFamily="82" charset="0"/>
              </a:rPr>
              <a:t>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mbështetur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në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ashtuquajturat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gjysmëpërçues</a:t>
            </a:r>
            <a:r>
              <a:rPr lang="en-US" dirty="0" smtClean="0">
                <a:latin typeface="Algerian" pitchFamily="82" charset="0"/>
              </a:rPr>
              <a:t>. </a:t>
            </a:r>
            <a:r>
              <a:rPr lang="en-US" dirty="0" err="1" smtClean="0">
                <a:latin typeface="Algerian" pitchFamily="82" charset="0"/>
              </a:rPr>
              <a:t>Tranzistorët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dhe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qarqet</a:t>
            </a:r>
            <a:r>
              <a:rPr lang="en-US" dirty="0" smtClean="0">
                <a:latin typeface="Algerian" pitchFamily="82" charset="0"/>
              </a:rPr>
              <a:t> e </a:t>
            </a:r>
            <a:r>
              <a:rPr lang="en-US" dirty="0" err="1" smtClean="0">
                <a:latin typeface="Algerian" pitchFamily="82" charset="0"/>
              </a:rPr>
              <a:t>integruara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rrymës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janë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komponente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themelore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në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konstruktimin</a:t>
            </a:r>
            <a:r>
              <a:rPr lang="en-US" dirty="0" smtClean="0">
                <a:latin typeface="Algerian" pitchFamily="82" charset="0"/>
              </a:rPr>
              <a:t> e </a:t>
            </a:r>
            <a:r>
              <a:rPr lang="en-US" dirty="0" err="1" smtClean="0">
                <a:latin typeface="Algerian" pitchFamily="82" charset="0"/>
              </a:rPr>
              <a:t>kompjuterëve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dhe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komponentet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tjera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sistemeve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tjera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kompjuterike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pasi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që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zvogëluan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dukshëm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dimensionet</a:t>
            </a:r>
            <a:r>
              <a:rPr lang="en-US" dirty="0" smtClean="0">
                <a:latin typeface="Algerian" pitchFamily="82" charset="0"/>
              </a:rPr>
              <a:t> e </a:t>
            </a:r>
            <a:r>
              <a:rPr lang="en-US" dirty="0" err="1" smtClean="0">
                <a:latin typeface="Algerian" pitchFamily="82" charset="0"/>
              </a:rPr>
              <a:t>gabaritit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rritet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shpejtësia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dhe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arrihet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sigurim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më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i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madh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në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punë</a:t>
            </a:r>
            <a:r>
              <a:rPr lang="en-US" dirty="0" smtClean="0">
                <a:latin typeface="Algerian" pitchFamily="82" charset="0"/>
              </a:rPr>
              <a:t>. </a:t>
            </a:r>
            <a:r>
              <a:rPr lang="en-US" dirty="0" err="1" smtClean="0">
                <a:latin typeface="Algerian" pitchFamily="82" charset="0"/>
              </a:rPr>
              <a:t>Në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programimin</a:t>
            </a:r>
            <a:r>
              <a:rPr lang="en-US" dirty="0" smtClean="0">
                <a:latin typeface="Algerian" pitchFamily="82" charset="0"/>
              </a:rPr>
              <a:t> e </a:t>
            </a:r>
            <a:r>
              <a:rPr lang="en-US" dirty="0" err="1" smtClean="0">
                <a:latin typeface="Algerian" pitchFamily="82" charset="0"/>
              </a:rPr>
              <a:t>këtyre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kompjuterëve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gjuha</a:t>
            </a:r>
            <a:r>
              <a:rPr lang="en-US" dirty="0" smtClean="0">
                <a:latin typeface="Algerian" pitchFamily="82" charset="0"/>
              </a:rPr>
              <a:t> e </a:t>
            </a:r>
            <a:r>
              <a:rPr lang="en-US" dirty="0" err="1" smtClean="0">
                <a:latin typeface="Algerian" pitchFamily="82" charset="0"/>
              </a:rPr>
              <a:t>makinës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zëvendësohet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m</a:t>
            </a:r>
            <a:r>
              <a:rPr lang="en-US" dirty="0" err="1" smtClean="0">
                <a:latin typeface="Algerian" pitchFamily="82" charset="0"/>
              </a:rPr>
              <a:t>olike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që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në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atë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kohë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i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përdornin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prodhuesit</a:t>
            </a:r>
            <a:r>
              <a:rPr lang="en-US" dirty="0" smtClean="0">
                <a:latin typeface="Algerian" pitchFamily="82" charset="0"/>
              </a:rPr>
              <a:t> e </a:t>
            </a:r>
            <a:r>
              <a:rPr lang="en-US" dirty="0" err="1" smtClean="0">
                <a:latin typeface="Algerian" pitchFamily="82" charset="0"/>
              </a:rPr>
              <a:t>kompjuterëve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4" name="Picture 3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2209800"/>
            <a:ext cx="2371725" cy="1924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download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2133600"/>
            <a:ext cx="24003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0"/>
            <a:ext cx="8001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latin typeface="Algerian" pitchFamily="82" charset="0"/>
              </a:rPr>
              <a:t>Gjenerata</a:t>
            </a:r>
            <a:r>
              <a:rPr lang="en-US" b="1" dirty="0" smtClean="0">
                <a:latin typeface="Algerian" pitchFamily="82" charset="0"/>
              </a:rPr>
              <a:t> </a:t>
            </a:r>
            <a:r>
              <a:rPr lang="en-US" b="1" dirty="0" smtClean="0">
                <a:latin typeface="Algerian" pitchFamily="82" charset="0"/>
              </a:rPr>
              <a:t>e </a:t>
            </a:r>
            <a:r>
              <a:rPr lang="en-US" b="1" dirty="0" err="1" smtClean="0">
                <a:latin typeface="Algerian" pitchFamily="82" charset="0"/>
              </a:rPr>
              <a:t>trete</a:t>
            </a:r>
            <a:endParaRPr lang="en-US" b="1" dirty="0" smtClean="0">
              <a:latin typeface="Algerian" pitchFamily="82" charset="0"/>
            </a:endParaRPr>
          </a:p>
          <a:p>
            <a:r>
              <a:rPr lang="en-US" dirty="0" err="1" smtClean="0">
                <a:latin typeface="Algerian" pitchFamily="82" charset="0"/>
              </a:rPr>
              <a:t>Gjenerata</a:t>
            </a:r>
            <a:r>
              <a:rPr lang="en-US" dirty="0" smtClean="0">
                <a:latin typeface="Algerian" pitchFamily="82" charset="0"/>
              </a:rPr>
              <a:t> e </a:t>
            </a:r>
            <a:r>
              <a:rPr lang="en-US" dirty="0" err="1" smtClean="0">
                <a:latin typeface="Algerian" pitchFamily="82" charset="0"/>
              </a:rPr>
              <a:t>tretë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karakterizohet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nga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komponente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mbështetura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në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qarqet</a:t>
            </a:r>
            <a:r>
              <a:rPr lang="en-US" dirty="0" smtClean="0">
                <a:latin typeface="Algerian" pitchFamily="82" charset="0"/>
              </a:rPr>
              <a:t> e </a:t>
            </a:r>
            <a:r>
              <a:rPr lang="en-US" dirty="0" err="1" smtClean="0">
                <a:latin typeface="Algerian" pitchFamily="82" charset="0"/>
              </a:rPr>
              <a:t>integruara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si</a:t>
            </a:r>
            <a:r>
              <a:rPr lang="en-US" dirty="0" smtClean="0">
                <a:latin typeface="Algerian" pitchFamily="82" charset="0"/>
              </a:rPr>
              <a:t> tip </a:t>
            </a:r>
            <a:r>
              <a:rPr lang="en-US" dirty="0" err="1" smtClean="0">
                <a:latin typeface="Algerian" pitchFamily="82" charset="0"/>
              </a:rPr>
              <a:t>i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ri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i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organizimit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elementeve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gjysmëpërçuese</a:t>
            </a:r>
            <a:r>
              <a:rPr lang="en-US" dirty="0" smtClean="0">
                <a:latin typeface="Algerian" pitchFamily="82" charset="0"/>
              </a:rPr>
              <a:t>. </a:t>
            </a:r>
            <a:r>
              <a:rPr lang="en-US" dirty="0" err="1" smtClean="0">
                <a:latin typeface="Algerian" pitchFamily="82" charset="0"/>
              </a:rPr>
              <a:t>Kompjuterët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fizikisht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janë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më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vegjël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ndërsa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aftësia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për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përpunim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është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rritur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mjaft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pasi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që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është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rritur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kapaciteti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i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memorjeve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si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dhe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shpejtësia</a:t>
            </a:r>
            <a:r>
              <a:rPr lang="en-US" dirty="0" smtClean="0">
                <a:latin typeface="Algerian" pitchFamily="82" charset="0"/>
              </a:rPr>
              <a:t> e </a:t>
            </a:r>
            <a:r>
              <a:rPr lang="en-US" dirty="0" err="1" smtClean="0">
                <a:latin typeface="Algerian" pitchFamily="82" charset="0"/>
              </a:rPr>
              <a:t>përpunimit</a:t>
            </a:r>
            <a:r>
              <a:rPr lang="en-US" dirty="0" smtClean="0">
                <a:latin typeface="Algerian" pitchFamily="82" charset="0"/>
              </a:rPr>
              <a:t>. </a:t>
            </a:r>
            <a:r>
              <a:rPr lang="en-US" dirty="0" err="1" smtClean="0">
                <a:latin typeface="Algerian" pitchFamily="82" charset="0"/>
              </a:rPr>
              <a:t>Përveç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kësaj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në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kompjuterë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tillë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mund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lidhen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më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shumë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njësi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hyrëse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dalëse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që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mundëson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përpunim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dhënave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edhe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në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largësi</a:t>
            </a:r>
            <a:r>
              <a:rPr lang="en-US" dirty="0" smtClean="0">
                <a:latin typeface="Algerian" pitchFamily="82" charset="0"/>
              </a:rPr>
              <a:t>. </a:t>
            </a:r>
            <a:r>
              <a:rPr lang="en-US" dirty="0" err="1" smtClean="0">
                <a:latin typeface="Algerian" pitchFamily="82" charset="0"/>
              </a:rPr>
              <a:t>Qëllimi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i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zhvillimit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pjesës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programore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kësaj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gjenerate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është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në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përfshirjen</a:t>
            </a:r>
            <a:r>
              <a:rPr lang="en-US" dirty="0" smtClean="0">
                <a:latin typeface="Algerian" pitchFamily="82" charset="0"/>
              </a:rPr>
              <a:t> e </a:t>
            </a:r>
            <a:r>
              <a:rPr lang="en-US" dirty="0" err="1" smtClean="0">
                <a:latin typeface="Algerian" pitchFamily="82" charset="0"/>
              </a:rPr>
              <a:t>më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shumë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gjuhëve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programore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ndërsa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ndryshime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rëndësishme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pësojnë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edhe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sistemet</a:t>
            </a:r>
            <a:r>
              <a:rPr lang="en-US" dirty="0" smtClean="0">
                <a:latin typeface="Algerian" pitchFamily="82" charset="0"/>
              </a:rPr>
              <a:t> operative.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505200"/>
            <a:ext cx="8839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latin typeface="Algerian" pitchFamily="82" charset="0"/>
              </a:rPr>
              <a:t>Gjenerata</a:t>
            </a:r>
            <a:r>
              <a:rPr lang="en-US" b="1" dirty="0" smtClean="0">
                <a:latin typeface="Algerian" pitchFamily="82" charset="0"/>
              </a:rPr>
              <a:t> </a:t>
            </a:r>
            <a:r>
              <a:rPr lang="en-US" b="1" dirty="0" smtClean="0">
                <a:latin typeface="Algerian" pitchFamily="82" charset="0"/>
              </a:rPr>
              <a:t>e </a:t>
            </a:r>
            <a:r>
              <a:rPr lang="en-US" b="1" dirty="0" err="1" smtClean="0">
                <a:latin typeface="Algerian" pitchFamily="82" charset="0"/>
              </a:rPr>
              <a:t>katert</a:t>
            </a:r>
            <a:endParaRPr lang="en-US" b="1" dirty="0" smtClean="0">
              <a:latin typeface="Algerian" pitchFamily="82" charset="0"/>
            </a:endParaRPr>
          </a:p>
          <a:p>
            <a:r>
              <a:rPr lang="en-US" dirty="0" err="1" smtClean="0">
                <a:latin typeface="Algerian" pitchFamily="82" charset="0"/>
              </a:rPr>
              <a:t>Gjenerata</a:t>
            </a:r>
            <a:r>
              <a:rPr lang="en-US" dirty="0" smtClean="0">
                <a:latin typeface="Algerian" pitchFamily="82" charset="0"/>
              </a:rPr>
              <a:t> e </a:t>
            </a:r>
            <a:r>
              <a:rPr lang="en-US" dirty="0" err="1" smtClean="0">
                <a:latin typeface="Algerian" pitchFamily="82" charset="0"/>
              </a:rPr>
              <a:t>katërt</a:t>
            </a:r>
            <a:r>
              <a:rPr lang="en-US" dirty="0" smtClean="0">
                <a:latin typeface="Algerian" pitchFamily="82" charset="0"/>
              </a:rPr>
              <a:t> e </a:t>
            </a:r>
            <a:r>
              <a:rPr lang="en-US" dirty="0" err="1" smtClean="0">
                <a:latin typeface="Algerian" pitchFamily="82" charset="0"/>
              </a:rPr>
              <a:t>kompjuterëve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përbëhet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po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ashtu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nga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gjysmëpërçues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por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integruar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edhe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në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çipe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elektronike</a:t>
            </a:r>
            <a:r>
              <a:rPr lang="en-US" dirty="0" smtClean="0">
                <a:latin typeface="Algerian" pitchFamily="82" charset="0"/>
              </a:rPr>
              <a:t>. </a:t>
            </a:r>
            <a:r>
              <a:rPr lang="en-US" dirty="0" err="1" smtClean="0">
                <a:latin typeface="Algerian" pitchFamily="82" charset="0"/>
              </a:rPr>
              <a:t>Përdoret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teknika</a:t>
            </a:r>
            <a:r>
              <a:rPr lang="en-US" dirty="0" smtClean="0">
                <a:latin typeface="Algerian" pitchFamily="82" charset="0"/>
              </a:rPr>
              <a:t> e re e </a:t>
            </a:r>
            <a:r>
              <a:rPr lang="en-US" dirty="0" err="1" smtClean="0">
                <a:latin typeface="Algerian" pitchFamily="82" charset="0"/>
              </a:rPr>
              <a:t>përpunimit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elementeve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ashtuquajtura</a:t>
            </a:r>
            <a:r>
              <a:rPr lang="en-US" dirty="0" smtClean="0">
                <a:latin typeface="Algerian" pitchFamily="82" charset="0"/>
              </a:rPr>
              <a:t> VLSI (Very Large Scale Integration) </a:t>
            </a:r>
            <a:r>
              <a:rPr lang="en-US" dirty="0" err="1" smtClean="0">
                <a:latin typeface="Algerian" pitchFamily="82" charset="0"/>
              </a:rPr>
              <a:t>teknologj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mundëson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shkallë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lartë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integrimit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komponenteve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elektronike</a:t>
            </a:r>
            <a:r>
              <a:rPr lang="en-US" dirty="0" smtClean="0">
                <a:latin typeface="Algerian" pitchFamily="82" charset="0"/>
              </a:rPr>
              <a:t>. </a:t>
            </a:r>
            <a:r>
              <a:rPr lang="en-US" dirty="0" err="1" smtClean="0">
                <a:latin typeface="Algerian" pitchFamily="82" charset="0"/>
              </a:rPr>
              <a:t>Kuptohet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këto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kompjuterë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gjithsesi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i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kalojnë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kompjuterët</a:t>
            </a:r>
            <a:r>
              <a:rPr lang="en-US" dirty="0" smtClean="0">
                <a:latin typeface="Algerian" pitchFamily="82" charset="0"/>
              </a:rPr>
              <a:t> e </a:t>
            </a:r>
            <a:r>
              <a:rPr lang="en-US" dirty="0" err="1" smtClean="0">
                <a:latin typeface="Algerian" pitchFamily="82" charset="0"/>
              </a:rPr>
              <a:t>gjeneratave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tjera</a:t>
            </a:r>
            <a:r>
              <a:rPr lang="en-US" dirty="0" smtClean="0">
                <a:latin typeface="Algerian" pitchFamily="82" charset="0"/>
              </a:rPr>
              <a:t>. </a:t>
            </a:r>
            <a:r>
              <a:rPr lang="en-US" dirty="0" err="1" smtClean="0">
                <a:latin typeface="Algerian" pitchFamily="82" charset="0"/>
              </a:rPr>
              <a:t>Sistemet</a:t>
            </a:r>
            <a:r>
              <a:rPr lang="en-US" dirty="0" smtClean="0">
                <a:latin typeface="Algerian" pitchFamily="82" charset="0"/>
              </a:rPr>
              <a:t> e </a:t>
            </a:r>
            <a:r>
              <a:rPr lang="en-US" dirty="0" err="1" smtClean="0">
                <a:latin typeface="Algerian" pitchFamily="82" charset="0"/>
              </a:rPr>
              <a:t>reja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programore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drejtojnë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kompjuterë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si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dhe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gjuhë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reja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programore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dhe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programe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ndryshme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që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mundësojnë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automatizimin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në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gjitha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hapësirat</a:t>
            </a:r>
            <a:r>
              <a:rPr lang="en-US" dirty="0" smtClean="0">
                <a:latin typeface="Algerian" pitchFamily="82" charset="0"/>
              </a:rPr>
              <a:t> e </a:t>
            </a:r>
            <a:r>
              <a:rPr lang="en-US" dirty="0" err="1" smtClean="0">
                <a:latin typeface="Algerian" pitchFamily="82" charset="0"/>
              </a:rPr>
              <a:t>veprimit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njeriut</a:t>
            </a:r>
            <a:r>
              <a:rPr lang="en-US" dirty="0" smtClean="0">
                <a:latin typeface="Algerian" pitchFamily="82" charset="0"/>
              </a:rPr>
              <a:t>. </a:t>
            </a:r>
            <a:r>
              <a:rPr lang="en-US" dirty="0" err="1" smtClean="0">
                <a:latin typeface="Algerian" pitchFamily="82" charset="0"/>
              </a:rPr>
              <a:t>Përfaqësues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tipik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i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kësaj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gjenerate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është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kompjuteri</a:t>
            </a:r>
            <a:r>
              <a:rPr lang="en-US" dirty="0" smtClean="0">
                <a:latin typeface="Algerian" pitchFamily="82" charset="0"/>
              </a:rPr>
              <a:t> personal (</a:t>
            </a:r>
            <a:r>
              <a:rPr lang="en-US" dirty="0" err="1" smtClean="0">
                <a:latin typeface="Algerian" pitchFamily="82" charset="0"/>
              </a:rPr>
              <a:t>angl</a:t>
            </a:r>
            <a:r>
              <a:rPr lang="en-US" dirty="0" smtClean="0">
                <a:latin typeface="Algerian" pitchFamily="82" charset="0"/>
              </a:rPr>
              <a:t>. Personal Computer-PC)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Gjeneratat</a:t>
            </a:r>
            <a:r>
              <a:rPr lang="en-US" b="1" dirty="0" smtClean="0"/>
              <a:t> e </a:t>
            </a:r>
            <a:r>
              <a:rPr lang="en-US" b="1" dirty="0" err="1" smtClean="0"/>
              <a:t>ardhshme</a:t>
            </a:r>
            <a:r>
              <a:rPr lang="en-US" b="1" dirty="0" smtClean="0"/>
              <a:t> </a:t>
            </a:r>
            <a:r>
              <a:rPr lang="en-US" b="1" dirty="0" err="1" smtClean="0"/>
              <a:t>te</a:t>
            </a:r>
            <a:r>
              <a:rPr lang="en-US" b="1" dirty="0" smtClean="0"/>
              <a:t> </a:t>
            </a:r>
            <a:r>
              <a:rPr lang="en-US" b="1" dirty="0" err="1" smtClean="0"/>
              <a:t>Rayt</a:t>
            </a:r>
            <a:endParaRPr lang="en-US" b="1" dirty="0" smtClean="0"/>
          </a:p>
          <a:p>
            <a:r>
              <a:rPr lang="en-US" dirty="0" smtClean="0"/>
              <a:t>Sot </a:t>
            </a:r>
            <a:r>
              <a:rPr lang="en-US" dirty="0" err="1" smtClean="0"/>
              <a:t>flitet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gjeneratën</a:t>
            </a:r>
            <a:r>
              <a:rPr lang="en-US" dirty="0" smtClean="0"/>
              <a:t> e </a:t>
            </a:r>
            <a:r>
              <a:rPr lang="en-US" dirty="0" err="1" smtClean="0"/>
              <a:t>pestë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gjashtë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kompjuterëve</a:t>
            </a:r>
            <a:r>
              <a:rPr lang="en-US" dirty="0" smtClean="0"/>
              <a:t>. </a:t>
            </a:r>
            <a:r>
              <a:rPr lang="en-US" dirty="0" err="1" smtClean="0"/>
              <a:t>Gjeneratën</a:t>
            </a:r>
            <a:r>
              <a:rPr lang="en-US" dirty="0" smtClean="0"/>
              <a:t> e </a:t>
            </a:r>
            <a:r>
              <a:rPr lang="en-US" dirty="0" err="1" smtClean="0"/>
              <a:t>pestë</a:t>
            </a:r>
            <a:r>
              <a:rPr lang="en-US" dirty="0" smtClean="0"/>
              <a:t> e </a:t>
            </a:r>
            <a:r>
              <a:rPr lang="en-US" dirty="0" err="1" smtClean="0"/>
              <a:t>karakterizon</a:t>
            </a:r>
            <a:r>
              <a:rPr lang="en-US" dirty="0" smtClean="0"/>
              <a:t> </a:t>
            </a:r>
            <a:r>
              <a:rPr lang="en-US" dirty="0" err="1" smtClean="0"/>
              <a:t>arqitektura</a:t>
            </a:r>
            <a:r>
              <a:rPr lang="en-US" dirty="0" smtClean="0"/>
              <a:t> </a:t>
            </a:r>
            <a:r>
              <a:rPr lang="en-US" dirty="0" err="1" smtClean="0"/>
              <a:t>paralele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ashtuquajturit</a:t>
            </a:r>
            <a:r>
              <a:rPr lang="en-US" dirty="0" smtClean="0"/>
              <a:t> RISC </a:t>
            </a:r>
            <a:r>
              <a:rPr lang="en-US" dirty="0" err="1" smtClean="0"/>
              <a:t>procesorët</a:t>
            </a:r>
            <a:r>
              <a:rPr lang="en-US" dirty="0" smtClean="0"/>
              <a:t>. </a:t>
            </a:r>
            <a:r>
              <a:rPr lang="en-US" dirty="0" err="1" smtClean="0"/>
              <a:t>Arqitektura</a:t>
            </a:r>
            <a:r>
              <a:rPr lang="en-US" dirty="0" smtClean="0"/>
              <a:t> </a:t>
            </a:r>
            <a:r>
              <a:rPr lang="en-US" dirty="0" err="1" smtClean="0"/>
              <a:t>paralele</a:t>
            </a:r>
            <a:r>
              <a:rPr lang="en-US" dirty="0" smtClean="0"/>
              <a:t> </a:t>
            </a:r>
            <a:r>
              <a:rPr lang="en-US" dirty="0" err="1" smtClean="0"/>
              <a:t>mundëson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kompjuterë</a:t>
            </a:r>
            <a:r>
              <a:rPr lang="en-US" dirty="0" smtClean="0"/>
              <a:t> </a:t>
            </a:r>
            <a:r>
              <a:rPr lang="en-US" dirty="0" err="1" smtClean="0"/>
              <a:t>bashkarisht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punojnë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njejtën</a:t>
            </a:r>
            <a:r>
              <a:rPr lang="en-US" dirty="0" smtClean="0"/>
              <a:t> </a:t>
            </a:r>
            <a:r>
              <a:rPr lang="en-US" dirty="0" err="1" smtClean="0"/>
              <a:t>detyrë</a:t>
            </a:r>
            <a:r>
              <a:rPr lang="en-US" dirty="0" smtClean="0"/>
              <a:t>. </a:t>
            </a:r>
            <a:r>
              <a:rPr lang="en-US" dirty="0" err="1" smtClean="0"/>
              <a:t>Gjenerata</a:t>
            </a:r>
            <a:r>
              <a:rPr lang="en-US" dirty="0" smtClean="0"/>
              <a:t> e </a:t>
            </a:r>
            <a:r>
              <a:rPr lang="en-US" dirty="0" err="1" smtClean="0"/>
              <a:t>gjashtë</a:t>
            </a:r>
            <a:r>
              <a:rPr lang="en-US" dirty="0" smtClean="0"/>
              <a:t> e </a:t>
            </a:r>
            <a:r>
              <a:rPr lang="en-US" dirty="0" err="1" smtClean="0"/>
              <a:t>kompjuterëve</a:t>
            </a:r>
            <a:r>
              <a:rPr lang="en-US" dirty="0" smtClean="0"/>
              <a:t> </a:t>
            </a:r>
            <a:r>
              <a:rPr lang="en-US" dirty="0" err="1" smtClean="0"/>
              <a:t>mbështetet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arqitekturën</a:t>
            </a:r>
            <a:r>
              <a:rPr lang="en-US" dirty="0" smtClean="0"/>
              <a:t> e </a:t>
            </a:r>
            <a:r>
              <a:rPr lang="en-US" dirty="0" err="1" smtClean="0"/>
              <a:t>rrjetës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numrave</a:t>
            </a:r>
            <a:r>
              <a:rPr lang="en-US" dirty="0" smtClean="0"/>
              <a:t>. Ata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neurokompjuterët</a:t>
            </a:r>
            <a:r>
              <a:rPr lang="en-US" dirty="0" smtClean="0"/>
              <a:t>. </a:t>
            </a:r>
            <a:r>
              <a:rPr lang="en-US" dirty="0" err="1" smtClean="0"/>
              <a:t>Koncepti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neurokompjuterëve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ata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punojnë</a:t>
            </a:r>
            <a:r>
              <a:rPr lang="en-US" dirty="0" smtClean="0"/>
              <a:t> </a:t>
            </a:r>
            <a:r>
              <a:rPr lang="en-US" dirty="0" err="1" smtClean="0"/>
              <a:t>sipas</a:t>
            </a:r>
            <a:r>
              <a:rPr lang="en-US" dirty="0" smtClean="0"/>
              <a:t> </a:t>
            </a:r>
            <a:r>
              <a:rPr lang="en-US" dirty="0" err="1" smtClean="0"/>
              <a:t>parimeve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punës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gjysmës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djathtë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trurit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njeriut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simulative </a:t>
            </a:r>
            <a:r>
              <a:rPr lang="en-US" dirty="0" err="1" smtClean="0"/>
              <a:t>përpunon</a:t>
            </a:r>
            <a:r>
              <a:rPr lang="en-US" dirty="0" smtClean="0"/>
              <a:t> </a:t>
            </a:r>
            <a:r>
              <a:rPr lang="en-US" dirty="0" err="1" smtClean="0"/>
              <a:t>sasi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mëdha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informatave</a:t>
            </a:r>
            <a:r>
              <a:rPr lang="en-US" dirty="0" smtClean="0"/>
              <a:t>. </a:t>
            </a:r>
            <a:r>
              <a:rPr lang="en-US" dirty="0" err="1" smtClean="0"/>
              <a:t>Megjithatë</a:t>
            </a:r>
            <a:r>
              <a:rPr lang="en-US" dirty="0" smtClean="0"/>
              <a:t>,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këto</a:t>
            </a:r>
            <a:r>
              <a:rPr lang="en-US" dirty="0" smtClean="0"/>
              <a:t> </a:t>
            </a:r>
            <a:r>
              <a:rPr lang="en-US" dirty="0" err="1" smtClean="0"/>
              <a:t>gjenerata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flitet</a:t>
            </a:r>
            <a:r>
              <a:rPr lang="en-US" dirty="0" smtClean="0"/>
              <a:t> </a:t>
            </a:r>
            <a:r>
              <a:rPr lang="en-US" dirty="0" err="1" smtClean="0"/>
              <a:t>vetëm</a:t>
            </a:r>
            <a:r>
              <a:rPr lang="en-US" dirty="0" smtClean="0"/>
              <a:t> </a:t>
            </a:r>
            <a:r>
              <a:rPr lang="en-US" dirty="0" err="1" smtClean="0"/>
              <a:t>kushtimisht</a:t>
            </a:r>
            <a:r>
              <a:rPr lang="en-US" dirty="0" smtClean="0"/>
              <a:t> </a:t>
            </a:r>
            <a:r>
              <a:rPr lang="en-US" dirty="0" err="1" smtClean="0"/>
              <a:t>sepse</a:t>
            </a:r>
            <a:r>
              <a:rPr lang="en-US" dirty="0" smtClean="0"/>
              <a:t> RISC </a:t>
            </a:r>
            <a:r>
              <a:rPr lang="en-US" dirty="0" err="1" smtClean="0"/>
              <a:t>procesorët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prodhime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VLSI </a:t>
            </a:r>
            <a:r>
              <a:rPr lang="en-US" dirty="0" err="1" smtClean="0"/>
              <a:t>teknologjisë</a:t>
            </a:r>
            <a:r>
              <a:rPr lang="en-US" dirty="0" smtClean="0"/>
              <a:t> (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gjenerata</a:t>
            </a:r>
            <a:r>
              <a:rPr lang="en-US" dirty="0" smtClean="0"/>
              <a:t> e </a:t>
            </a:r>
            <a:r>
              <a:rPr lang="en-US" dirty="0" err="1" smtClean="0"/>
              <a:t>katërt</a:t>
            </a:r>
            <a:r>
              <a:rPr lang="en-US" dirty="0" smtClean="0"/>
              <a:t>) </a:t>
            </a:r>
            <a:r>
              <a:rPr lang="en-US" dirty="0" err="1" smtClean="0"/>
              <a:t>ndërsa</a:t>
            </a:r>
            <a:r>
              <a:rPr lang="en-US" dirty="0" smtClean="0"/>
              <a:t> </a:t>
            </a:r>
            <a:r>
              <a:rPr lang="en-US" dirty="0" err="1" smtClean="0"/>
              <a:t>neurokompjuterët</a:t>
            </a:r>
            <a:r>
              <a:rPr lang="en-US" dirty="0" smtClean="0"/>
              <a:t> </a:t>
            </a:r>
            <a:r>
              <a:rPr lang="en-US" dirty="0" err="1" smtClean="0"/>
              <a:t>akoma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nivel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tillë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zhvillimit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llogariten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gjeneratë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" name="Picture 2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3429000"/>
            <a:ext cx="3581400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352800"/>
            <a:ext cx="3657600" cy="28956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371600"/>
          </a:xfrm>
        </p:spPr>
        <p:txBody>
          <a:bodyPr/>
          <a:lstStyle/>
          <a:p>
            <a:r>
              <a:rPr lang="en-US" dirty="0" err="1" smtClean="0">
                <a:latin typeface="Algerian" pitchFamily="82" charset="0"/>
              </a:rPr>
              <a:t>Foto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nga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kompjuterat</a:t>
            </a:r>
            <a:r>
              <a:rPr lang="en-US" dirty="0" smtClean="0">
                <a:latin typeface="Algerian" pitchFamily="82" charset="0"/>
              </a:rPr>
              <a:t> e  pare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4" name="Picture 3" descr="220px-Makina_e_parë_për_llogaritj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752600"/>
            <a:ext cx="3962400" cy="289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447800"/>
            <a:ext cx="3352800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download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4495800"/>
            <a:ext cx="3886200" cy="2209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latin typeface="Algerian" pitchFamily="82" charset="0"/>
              </a:rPr>
              <a:t>Kompjuterat</a:t>
            </a:r>
            <a:r>
              <a:rPr lang="en-US" sz="4400" dirty="0" smtClean="0">
                <a:latin typeface="Algerian" pitchFamily="82" charset="0"/>
              </a:rPr>
              <a:t> e </a:t>
            </a:r>
            <a:r>
              <a:rPr lang="en-US" sz="4400" dirty="0" err="1" smtClean="0">
                <a:latin typeface="Algerian" pitchFamily="82" charset="0"/>
              </a:rPr>
              <a:t>sotem</a:t>
            </a:r>
            <a:endParaRPr lang="en-US" sz="4400" dirty="0">
              <a:latin typeface="Algerian" pitchFamily="82" charset="0"/>
            </a:endParaRPr>
          </a:p>
        </p:txBody>
      </p:sp>
      <p:pic>
        <p:nvPicPr>
          <p:cNvPr id="3" name="Picture 2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981200"/>
            <a:ext cx="3810000" cy="2209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 descr="download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1371600"/>
            <a:ext cx="2895600" cy="2152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4419600"/>
            <a:ext cx="3200400" cy="20574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69</TotalTime>
  <Words>616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Slide 1</vt:lpstr>
      <vt:lpstr>Slide 2</vt:lpstr>
      <vt:lpstr>Historia e kompjuterit</vt:lpstr>
      <vt:lpstr>Slide 4</vt:lpstr>
      <vt:lpstr>Slide 5</vt:lpstr>
      <vt:lpstr>Slide 6</vt:lpstr>
      <vt:lpstr>Slide 7</vt:lpstr>
      <vt:lpstr>Foto nga kompjuterat e  pare</vt:lpstr>
      <vt:lpstr>Kompjuterat e sotem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Esmeralda lanazi</dc:creator>
  <cp:lastModifiedBy>Esmeralda lanazi</cp:lastModifiedBy>
  <cp:revision>9</cp:revision>
  <dcterms:created xsi:type="dcterms:W3CDTF">2016-06-08T20:09:42Z</dcterms:created>
  <dcterms:modified xsi:type="dcterms:W3CDTF">2016-06-08T21:22:04Z</dcterms:modified>
</cp:coreProperties>
</file>